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2"/>
  </p:sldMasterIdLst>
  <p:notesMasterIdLst>
    <p:notesMasterId r:id="rId24"/>
  </p:notesMasterIdLst>
  <p:handoutMasterIdLst>
    <p:handoutMasterId r:id="rId25"/>
  </p:handoutMasterIdLst>
  <p:sldIdLst>
    <p:sldId id="256" r:id="rId3"/>
    <p:sldId id="278" r:id="rId4"/>
    <p:sldId id="279" r:id="rId5"/>
    <p:sldId id="258" r:id="rId6"/>
    <p:sldId id="257" r:id="rId7"/>
    <p:sldId id="261" r:id="rId8"/>
    <p:sldId id="260" r:id="rId9"/>
    <p:sldId id="263" r:id="rId10"/>
    <p:sldId id="262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7" r:id="rId21"/>
    <p:sldId id="276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78307" autoAdjust="0"/>
  </p:normalViewPr>
  <p:slideViewPr>
    <p:cSldViewPr>
      <p:cViewPr varScale="1">
        <p:scale>
          <a:sx n="58" d="100"/>
          <a:sy n="58" d="100"/>
        </p:scale>
        <p:origin x="17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DCE9AF-37CB-47E3-9160-92F767F8A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865F96-E73E-43B1-AD58-1E4F504B45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FC6F5-EE05-447A-AFA1-7DC9983FDB4C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F2BAF-982E-41C4-A4FB-944ECD7681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0193FE-87DA-40B6-B191-D5733CF3CB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EAF4-4C9C-46DE-AF5A-B89BDA987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30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3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9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stop </a:t>
            </a:r>
            <a:r>
              <a:rPr lang="en-US" dirty="0" err="1"/>
              <a:t>believn</a:t>
            </a:r>
            <a:r>
              <a:rPr lang="en-US" baseline="0" dirty="0"/>
              <a:t> – Journey</a:t>
            </a:r>
          </a:p>
          <a:p>
            <a:r>
              <a:rPr lang="en-US" baseline="0" dirty="0"/>
              <a:t>I will survive – </a:t>
            </a:r>
            <a:r>
              <a:rPr lang="en-US" baseline="0" dirty="0" err="1"/>
              <a:t>diana</a:t>
            </a:r>
            <a:r>
              <a:rPr lang="en-US" baseline="0" dirty="0"/>
              <a:t> Ross</a:t>
            </a:r>
          </a:p>
          <a:p>
            <a:r>
              <a:rPr lang="en-US" baseline="0" dirty="0"/>
              <a:t>Don’t Stop till you get enough – Michael Jackson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18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 bright="42000" contrast="-68000"/>
          </a:blip>
          <a:srcRect/>
          <a:stretch>
            <a:fillRect l="-30000" t="-20000" r="-2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43653DA-8BF4-4869-96FE-9BCF43372D46}" type="datetime8">
              <a:rPr lang="en-US" smtClean="0"/>
              <a:pPr algn="ctr"/>
              <a:t>8/23/2017 6:36 PM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8">
              <a:rPr lang="en-US" smtClean="0"/>
              <a:pPr/>
              <a:t>8/23/2017 6:36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5F1E3E-4B2F-4895-B65E-28B2E64F39F6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085435-8225-4333-BFFA-0096413F0D76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CC0C8-36B8-442A-833D-B6AACE86BB77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sm_penci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1755648"/>
            <a:ext cx="1615307" cy="2145615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1E20EC5-AC53-4169-941E-EDF10CD23748}" type="datetime8">
              <a:rPr lang="en-US" smtClean="0"/>
              <a:pPr/>
              <a:t>8/23/2017 6:36 PM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8/23/2017 6:36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8/23/2017 6:36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8/23/2017 6:36 PM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peMCS0cauI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1534886" y="3962400"/>
            <a:ext cx="6477000" cy="1447800"/>
          </a:xfrm>
          <a:solidFill>
            <a:schemeClr val="bg1">
              <a:alpha val="84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medical and fire emergencies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534886" y="5791200"/>
            <a:ext cx="6477000" cy="685800"/>
          </a:xfrm>
          <a:solidFill>
            <a:schemeClr val="bg1">
              <a:alpha val="78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Thomas </a:t>
            </a:r>
            <a:r>
              <a:rPr lang="en-US" dirty="0" err="1">
                <a:solidFill>
                  <a:schemeClr val="tx1"/>
                </a:solidFill>
              </a:rPr>
              <a:t>Pechal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Sgt.Wilkinson</a:t>
            </a:r>
            <a:r>
              <a:rPr lang="en-US" dirty="0">
                <a:solidFill>
                  <a:schemeClr val="tx1"/>
                </a:solidFill>
              </a:rPr>
              <a:t>, and Jeff Fritz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90A45-BAE7-4656-84C5-9D61BE55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4DBC-A0CE-4ADD-999A-1E2533B7DF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are teaching on the third floor (AC or Hutto)</a:t>
            </a:r>
          </a:p>
          <a:p>
            <a:r>
              <a:rPr lang="en-US" dirty="0"/>
              <a:t>Students begin to smell smoke</a:t>
            </a:r>
          </a:p>
          <a:p>
            <a:r>
              <a:rPr lang="en-US" dirty="0"/>
              <a:t>You open the door to find the hallway filled with thick smoke at shoulder level.  </a:t>
            </a:r>
          </a:p>
          <a:p>
            <a:r>
              <a:rPr lang="en-US" dirty="0"/>
              <a:t>BTW, you have a student who is in a wheelchair in your class.</a:t>
            </a:r>
          </a:p>
          <a:p>
            <a:r>
              <a:rPr lang="en-US" dirty="0"/>
              <a:t>What should you do?</a:t>
            </a:r>
          </a:p>
        </p:txBody>
      </p:sp>
    </p:spTree>
    <p:extLst>
      <p:ext uri="{BB962C8B-B14F-4D97-AF65-F5344CB8AC3E}">
        <p14:creationId xmlns:p14="http://schemas.microsoft.com/office/powerpoint/2010/main" val="2955424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D7457-01DE-4529-8826-2B0A5F18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F0D1-C949-4157-AD0B-A704974185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are teaching in the AC or Hutto.</a:t>
            </a:r>
          </a:p>
          <a:p>
            <a:r>
              <a:rPr lang="en-US" dirty="0"/>
              <a:t>You notice a student who turns pale and begins to perspire.  When you ask if he is alright, states that he has chest pain.</a:t>
            </a:r>
          </a:p>
          <a:p>
            <a:r>
              <a:rPr lang="en-US" dirty="0"/>
              <a:t>As you are deciding what you to do, he suddenly collapses in his chair.</a:t>
            </a:r>
          </a:p>
          <a:p>
            <a:r>
              <a:rPr lang="en-US" dirty="0"/>
              <a:t>What should you do?</a:t>
            </a:r>
          </a:p>
        </p:txBody>
      </p:sp>
    </p:spTree>
    <p:extLst>
      <p:ext uri="{BB962C8B-B14F-4D97-AF65-F5344CB8AC3E}">
        <p14:creationId xmlns:p14="http://schemas.microsoft.com/office/powerpoint/2010/main" val="13584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Syncope</a:t>
            </a:r>
          </a:p>
          <a:p>
            <a:r>
              <a:rPr lang="en-US" dirty="0"/>
              <a:t>Seizure</a:t>
            </a:r>
          </a:p>
          <a:p>
            <a:r>
              <a:rPr lang="en-US" dirty="0"/>
              <a:t>Allergic reaction</a:t>
            </a:r>
          </a:p>
          <a:p>
            <a:r>
              <a:rPr lang="en-US" dirty="0"/>
              <a:t>Heart disease</a:t>
            </a:r>
          </a:p>
          <a:p>
            <a:r>
              <a:rPr lang="en-US" dirty="0"/>
              <a:t>Sudden Cardiac Arrest</a:t>
            </a:r>
          </a:p>
          <a:p>
            <a:r>
              <a:rPr lang="en-US" dirty="0"/>
              <a:t>Asthma/Respiratory</a:t>
            </a:r>
          </a:p>
          <a:p>
            <a:r>
              <a:rPr lang="en-US" dirty="0"/>
              <a:t>Diabetes</a:t>
            </a:r>
          </a:p>
          <a:p>
            <a:r>
              <a:rPr lang="en-US" dirty="0"/>
              <a:t>Chocking</a:t>
            </a:r>
          </a:p>
          <a:p>
            <a:r>
              <a:rPr lang="en-US" dirty="0"/>
              <a:t>Anxiety</a:t>
            </a:r>
          </a:p>
          <a:p>
            <a:r>
              <a:rPr lang="en-US" dirty="0"/>
              <a:t>Fall</a:t>
            </a:r>
          </a:p>
          <a:p>
            <a:r>
              <a:rPr lang="en-US" dirty="0"/>
              <a:t>Bleeding</a:t>
            </a:r>
          </a:p>
        </p:txBody>
      </p:sp>
    </p:spTree>
    <p:extLst>
      <p:ext uri="{BB962C8B-B14F-4D97-AF65-F5344CB8AC3E}">
        <p14:creationId xmlns:p14="http://schemas.microsoft.com/office/powerpoint/2010/main" val="717348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Problems at TC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Trauma</a:t>
            </a:r>
          </a:p>
          <a:p>
            <a:r>
              <a:rPr lang="en-US" dirty="0"/>
              <a:t>Seizure</a:t>
            </a:r>
          </a:p>
          <a:p>
            <a:r>
              <a:rPr lang="en-US" dirty="0"/>
              <a:t>Syncope/Weakness</a:t>
            </a:r>
          </a:p>
          <a:p>
            <a:r>
              <a:rPr lang="en-US" dirty="0"/>
              <a:t>Chest Pain</a:t>
            </a:r>
          </a:p>
        </p:txBody>
      </p:sp>
    </p:spTree>
    <p:extLst>
      <p:ext uri="{BB962C8B-B14F-4D97-AF65-F5344CB8AC3E}">
        <p14:creationId xmlns:p14="http://schemas.microsoft.com/office/powerpoint/2010/main" val="30363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CPR Course</a:t>
            </a:r>
          </a:p>
          <a:p>
            <a:r>
              <a:rPr lang="en-US" dirty="0"/>
              <a:t>Location of tools</a:t>
            </a:r>
          </a:p>
          <a:p>
            <a:pPr lvl="1"/>
            <a:r>
              <a:rPr lang="en-US" dirty="0"/>
              <a:t>AED</a:t>
            </a:r>
          </a:p>
          <a:p>
            <a:pPr lvl="1"/>
            <a:r>
              <a:rPr lang="en-US" dirty="0"/>
              <a:t>First Aid kits</a:t>
            </a:r>
          </a:p>
          <a:p>
            <a:pPr lvl="1"/>
            <a:r>
              <a:rPr lang="en-US" dirty="0"/>
              <a:t>Fire Extinguishers</a:t>
            </a:r>
          </a:p>
          <a:p>
            <a:r>
              <a:rPr lang="en-US" dirty="0"/>
              <a:t>Being aware of surroundings</a:t>
            </a:r>
          </a:p>
          <a:p>
            <a:r>
              <a:rPr lang="en-US" dirty="0"/>
              <a:t>Reviewing plans on a regular basis</a:t>
            </a:r>
          </a:p>
        </p:txBody>
      </p:sp>
    </p:spTree>
    <p:extLst>
      <p:ext uri="{BB962C8B-B14F-4D97-AF65-F5344CB8AC3E}">
        <p14:creationId xmlns:p14="http://schemas.microsoft.com/office/powerpoint/2010/main" val="124429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during an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911</a:t>
            </a:r>
          </a:p>
          <a:p>
            <a:r>
              <a:rPr lang="en-US" dirty="0"/>
              <a:t>Students</a:t>
            </a:r>
          </a:p>
          <a:p>
            <a:r>
              <a:rPr lang="en-US" dirty="0"/>
              <a:t>TC Police</a:t>
            </a:r>
          </a:p>
          <a:p>
            <a:r>
              <a:rPr lang="en-US" dirty="0"/>
              <a:t>First Aid Kits</a:t>
            </a:r>
          </a:p>
          <a:p>
            <a:r>
              <a:rPr lang="en-US" dirty="0"/>
              <a:t>SDS Sheets</a:t>
            </a:r>
          </a:p>
        </p:txBody>
      </p:sp>
    </p:spTree>
    <p:extLst>
      <p:ext uri="{BB962C8B-B14F-4D97-AF65-F5344CB8AC3E}">
        <p14:creationId xmlns:p14="http://schemas.microsoft.com/office/powerpoint/2010/main" val="1861303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911 Information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9948" y="1600200"/>
            <a:ext cx="8153400" cy="4495800"/>
          </a:xfrm>
        </p:spPr>
        <p:txBody>
          <a:bodyPr/>
          <a:lstStyle/>
          <a:p>
            <a:r>
              <a:rPr lang="en-US" dirty="0"/>
              <a:t>Name and number</a:t>
            </a:r>
          </a:p>
          <a:p>
            <a:r>
              <a:rPr lang="en-US" dirty="0"/>
              <a:t>Location of problem</a:t>
            </a:r>
          </a:p>
          <a:p>
            <a:r>
              <a:rPr lang="en-US" dirty="0"/>
              <a:t>Best path</a:t>
            </a:r>
          </a:p>
          <a:p>
            <a:endParaRPr lang="en-US" dirty="0"/>
          </a:p>
        </p:txBody>
      </p:sp>
      <p:pic>
        <p:nvPicPr>
          <p:cNvPr id="1026" name="Picture 2" descr="Image result for 911 dispatcher bell coun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00400"/>
            <a:ext cx="4483394" cy="2514600"/>
          </a:xfrm>
          <a:prstGeom prst="rect">
            <a:avLst/>
          </a:prstGeom>
          <a:noFill/>
          <a:effectLst>
            <a:outerShdw blurRad="88900" dist="63500" dir="10800000" algn="r" rotWithShape="0">
              <a:prstClr val="black">
                <a:alpha val="33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993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895600"/>
            <a:ext cx="8153400" cy="358140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r>
              <a:rPr lang="en-US" dirty="0"/>
              <a:t>Remain calm</a:t>
            </a:r>
          </a:p>
          <a:p>
            <a:r>
              <a:rPr lang="en-US" dirty="0"/>
              <a:t>Ask for help</a:t>
            </a:r>
          </a:p>
          <a:p>
            <a:r>
              <a:rPr lang="en-US" dirty="0"/>
              <a:t>Send student to retrieve AED/First Aid kit</a:t>
            </a:r>
          </a:p>
          <a:p>
            <a:r>
              <a:rPr lang="en-US" dirty="0"/>
              <a:t>Call 911/TC Police</a:t>
            </a:r>
          </a:p>
          <a:p>
            <a:r>
              <a:rPr lang="en-US" dirty="0"/>
              <a:t>Send a student to meet fire and EMS</a:t>
            </a:r>
          </a:p>
          <a:p>
            <a:r>
              <a:rPr lang="en-US" dirty="0"/>
              <a:t>Clear area/provide privacy for patient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9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While help is coming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Protect yourself</a:t>
            </a:r>
          </a:p>
          <a:p>
            <a:r>
              <a:rPr lang="en-US" dirty="0"/>
              <a:t>Place patient in position of comfort</a:t>
            </a:r>
          </a:p>
          <a:p>
            <a:r>
              <a:rPr lang="en-US" dirty="0"/>
              <a:t>Talk to the person</a:t>
            </a:r>
          </a:p>
          <a:p>
            <a:r>
              <a:rPr lang="en-US" dirty="0"/>
              <a:t>Monitor breathing</a:t>
            </a:r>
          </a:p>
          <a:p>
            <a:endParaRPr lang="en-US" dirty="0"/>
          </a:p>
        </p:txBody>
      </p:sp>
      <p:pic>
        <p:nvPicPr>
          <p:cNvPr id="2052" name="Picture 4" descr="Image result for helping those who fa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823" y="3352800"/>
            <a:ext cx="4467225" cy="298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635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Difficulty Breathing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229600" cy="4495800"/>
          </a:xfrm>
        </p:spPr>
        <p:txBody>
          <a:bodyPr/>
          <a:lstStyle/>
          <a:p>
            <a:r>
              <a:rPr lang="en-US" dirty="0"/>
              <a:t>Encourage to stop and sit down</a:t>
            </a:r>
          </a:p>
          <a:p>
            <a:r>
              <a:rPr lang="en-US" dirty="0"/>
              <a:t>Place patient in position of comfort</a:t>
            </a:r>
          </a:p>
          <a:p>
            <a:r>
              <a:rPr lang="en-US" dirty="0"/>
              <a:t>Encourage them to take their medicine (if appropriate)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36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83352" cy="4495800"/>
          </a:xfrm>
        </p:spPr>
        <p:txBody>
          <a:bodyPr/>
          <a:lstStyle/>
          <a:p>
            <a:r>
              <a:rPr lang="en-US" dirty="0"/>
              <a:t>Remove patient from chair</a:t>
            </a:r>
          </a:p>
          <a:p>
            <a:r>
              <a:rPr lang="en-US" dirty="0"/>
              <a:t>Lay patient flat</a:t>
            </a:r>
          </a:p>
          <a:p>
            <a:r>
              <a:rPr lang="en-US" dirty="0"/>
              <a:t>Move furniture away from patient</a:t>
            </a:r>
          </a:p>
          <a:p>
            <a:r>
              <a:rPr lang="en-US" dirty="0"/>
              <a:t>Protect patient from injuring themselves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098" name="Picture 2" descr="Image result for seiz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214" y="3676649"/>
            <a:ext cx="3525620" cy="2800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592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Fainting, Weakness or 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Check to see if they are injured</a:t>
            </a:r>
          </a:p>
          <a:p>
            <a:r>
              <a:rPr lang="en-US" dirty="0"/>
              <a:t>Place patient in a position of comfort</a:t>
            </a:r>
          </a:p>
          <a:p>
            <a:r>
              <a:rPr lang="en-US" dirty="0"/>
              <a:t>Encourage them to move slowly</a:t>
            </a:r>
          </a:p>
          <a:p>
            <a:r>
              <a:rPr lang="en-US" dirty="0"/>
              <a:t>If unable to get up, call 911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 descr="Image result for cardiac arr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97085"/>
            <a:ext cx="4227740" cy="2601686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621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Chest Pain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Ask patient to sit down</a:t>
            </a:r>
          </a:p>
          <a:p>
            <a:r>
              <a:rPr lang="en-US" dirty="0"/>
              <a:t>Send someone to get an AED</a:t>
            </a:r>
          </a:p>
          <a:p>
            <a:r>
              <a:rPr lang="en-US" dirty="0"/>
              <a:t>Encourage them to take their medicine (if appropriate)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 descr="Image result for difficulty breat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657600"/>
            <a:ext cx="4343400" cy="27650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985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Arrest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67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</a:t>
            </a:r>
            <a:r>
              <a:rPr lang="en-US" dirty="0"/>
              <a:t>heck for signs of life</a:t>
            </a:r>
          </a:p>
          <a:p>
            <a:r>
              <a:rPr lang="en-US" sz="3900" dirty="0">
                <a:solidFill>
                  <a:srgbClr val="FF0000"/>
                </a:solidFill>
              </a:rPr>
              <a:t>C</a:t>
            </a:r>
            <a:r>
              <a:rPr lang="en-US" dirty="0"/>
              <a:t>all 911and send one to get AED</a:t>
            </a:r>
          </a:p>
          <a:p>
            <a:r>
              <a:rPr lang="en-US" sz="4000" dirty="0">
                <a:solidFill>
                  <a:srgbClr val="FF0000"/>
                </a:solidFill>
              </a:rPr>
              <a:t>C</a:t>
            </a:r>
            <a:r>
              <a:rPr lang="en-US" dirty="0"/>
              <a:t>ompressions</a:t>
            </a:r>
          </a:p>
        </p:txBody>
      </p:sp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39439"/>
            <a:ext cx="4419600" cy="270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1ED1CC-B16D-4370-A7FC-0DC17F6740FC}"/>
              </a:ext>
            </a:extLst>
          </p:cNvPr>
          <p:cNvSpPr/>
          <p:nvPr/>
        </p:nvSpPr>
        <p:spPr>
          <a:xfrm>
            <a:off x="495300" y="5715000"/>
            <a:ext cx="32354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https://www.youtube.com/watch?v=WpeMCS0cauI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230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Put on gloves</a:t>
            </a:r>
          </a:p>
          <a:p>
            <a:r>
              <a:rPr lang="en-US" dirty="0"/>
              <a:t>Apply dressing to site of bleeding</a:t>
            </a:r>
          </a:p>
          <a:p>
            <a:r>
              <a:rPr lang="en-US" dirty="0"/>
              <a:t>If blood seeps through dressing, apply more on top of old</a:t>
            </a:r>
          </a:p>
          <a:p>
            <a:r>
              <a:rPr lang="en-US" dirty="0"/>
              <a:t>Consider use of tourniquet</a:t>
            </a:r>
          </a:p>
          <a:p>
            <a:endParaRPr lang="en-US" dirty="0"/>
          </a:p>
        </p:txBody>
      </p:sp>
      <p:pic>
        <p:nvPicPr>
          <p:cNvPr id="8194" name="Picture 2" descr="Image result for bleeding first a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61616"/>
            <a:ext cx="4498848" cy="223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866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90A45-BAE7-4656-84C5-9D61BE55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4DBC-A0CE-4ADD-999A-1E2533B7DF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are teaching on the third floor (AC or Hutto)</a:t>
            </a:r>
          </a:p>
          <a:p>
            <a:r>
              <a:rPr lang="en-US" dirty="0"/>
              <a:t>Students begin to smell smoke</a:t>
            </a:r>
          </a:p>
          <a:p>
            <a:r>
              <a:rPr lang="en-US" dirty="0"/>
              <a:t>You open the door to find the hallway filled with thick smoke at shoulder level.  </a:t>
            </a:r>
          </a:p>
          <a:p>
            <a:r>
              <a:rPr lang="en-US" dirty="0"/>
              <a:t>BTW, you have a student who is in a wheelchair in your class.</a:t>
            </a:r>
          </a:p>
          <a:p>
            <a:r>
              <a:rPr lang="en-US" dirty="0"/>
              <a:t>What should you do?</a:t>
            </a:r>
          </a:p>
        </p:txBody>
      </p:sp>
    </p:spTree>
    <p:extLst>
      <p:ext uri="{BB962C8B-B14F-4D97-AF65-F5344CB8AC3E}">
        <p14:creationId xmlns:p14="http://schemas.microsoft.com/office/powerpoint/2010/main" val="4086629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01A00-51D4-4EAE-AAC0-4C635F383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2CCDE-EA5D-4F4D-91AE-21803D5190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Ensure that all students are physically capable of evacuating the building in a safe manner.</a:t>
            </a:r>
          </a:p>
          <a:p>
            <a:r>
              <a:rPr lang="en-US" dirty="0"/>
              <a:t>Remember that there may be persons who have invisible disabilities or have not disclosed their disability.</a:t>
            </a:r>
          </a:p>
          <a:p>
            <a:r>
              <a:rPr lang="en-US" dirty="0"/>
              <a:t>Remain with a person in the rescue area until relieved by police or fire personnel. </a:t>
            </a:r>
          </a:p>
          <a:p>
            <a:r>
              <a:rPr lang="en-US" dirty="0"/>
              <a:t>If the situation becomes life-threatening, vacate the building and notify the authorities ASAP </a:t>
            </a:r>
          </a:p>
          <a:p>
            <a:r>
              <a:rPr lang="en-US" dirty="0"/>
              <a:t>It becomes more difficult to rescue two people.</a:t>
            </a:r>
          </a:p>
          <a:p>
            <a:r>
              <a:rPr lang="en-US" dirty="0"/>
              <a:t>Meet at the designated gathering point.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31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D7457-01DE-4529-8826-2B0A5F18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F0D1-C949-4157-AD0B-A704974185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are teaching in the AC or Hutto.</a:t>
            </a:r>
          </a:p>
          <a:p>
            <a:r>
              <a:rPr lang="en-US" dirty="0"/>
              <a:t>You notice a student who turns pale and begins to perspire.  When you ask if he is alright, states that he has chest pain.</a:t>
            </a:r>
          </a:p>
          <a:p>
            <a:r>
              <a:rPr lang="en-US" dirty="0"/>
              <a:t>As you are deciding what you to do, he suddenly collapses in his chair.</a:t>
            </a:r>
          </a:p>
          <a:p>
            <a:r>
              <a:rPr lang="en-US" dirty="0"/>
              <a:t>What should you do?</a:t>
            </a:r>
          </a:p>
        </p:txBody>
      </p:sp>
    </p:spTree>
    <p:extLst>
      <p:ext uri="{BB962C8B-B14F-4D97-AF65-F5344CB8AC3E}">
        <p14:creationId xmlns:p14="http://schemas.microsoft.com/office/powerpoint/2010/main" val="618508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7AE-F82B-4C79-ACE3-53972652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Consider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F8EA8-8E52-4BBA-957F-1588F64563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Not all students choose to disclose and most students have invisible disabilities</a:t>
            </a:r>
          </a:p>
          <a:p>
            <a:r>
              <a:rPr lang="en-US" dirty="0"/>
              <a:t>Students with conditions they consider stable can have flare ups with stress</a:t>
            </a:r>
          </a:p>
          <a:p>
            <a:r>
              <a:rPr lang="en-US" dirty="0"/>
              <a:t>Review emergency procedures with class at beginning of semester.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472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jeff.fritz@templejc.edu</a:t>
            </a:r>
          </a:p>
          <a:p>
            <a:r>
              <a:rPr lang="en-US" dirty="0"/>
              <a:t>tpechal@templetx.gov</a:t>
            </a:r>
          </a:p>
          <a:p>
            <a:r>
              <a:rPr lang="en-US" dirty="0"/>
              <a:t>jason.wilkinson@templejc.edu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C3129-6910-4CFF-B267-F60A12461214}"/>
              </a:ext>
            </a:extLst>
          </p:cNvPr>
          <p:cNvSpPr txBox="1"/>
          <p:nvPr/>
        </p:nvSpPr>
        <p:spPr>
          <a:xfrm>
            <a:off x="1066800" y="43434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Emergency Preparedness Week is second week of class.</a:t>
            </a:r>
          </a:p>
        </p:txBody>
      </p:sp>
    </p:spTree>
    <p:extLst>
      <p:ext uri="{BB962C8B-B14F-4D97-AF65-F5344CB8AC3E}">
        <p14:creationId xmlns:p14="http://schemas.microsoft.com/office/powerpoint/2010/main" val="16779982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7B6A5FA-AEDC-493D-A38F-607DB1F387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 for college course (paper and pencil design)</Template>
  <TotalTime>0</TotalTime>
  <Words>690</Words>
  <Application>Microsoft Office PowerPoint</Application>
  <PresentationFormat>On-screen Show (4:3)</PresentationFormat>
  <Paragraphs>124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Tw Cen MT</vt:lpstr>
      <vt:lpstr>Wingdings</vt:lpstr>
      <vt:lpstr>Wingdings 2</vt:lpstr>
      <vt:lpstr>Student presentation</vt:lpstr>
      <vt:lpstr>medical and fire emergencies</vt:lpstr>
      <vt:lpstr>Scenario 1 </vt:lpstr>
      <vt:lpstr>Scenario 2 </vt:lpstr>
      <vt:lpstr>Common Problems</vt:lpstr>
      <vt:lpstr>Common Problems at TC</vt:lpstr>
      <vt:lpstr>Mitigation</vt:lpstr>
      <vt:lpstr>Resources during an event</vt:lpstr>
      <vt:lpstr>911 Information </vt:lpstr>
      <vt:lpstr>Response</vt:lpstr>
      <vt:lpstr>While help is coming</vt:lpstr>
      <vt:lpstr>Difficulty Breathing</vt:lpstr>
      <vt:lpstr>Seizure</vt:lpstr>
      <vt:lpstr>Fainting, Weakness or Fall</vt:lpstr>
      <vt:lpstr>Chest Pain</vt:lpstr>
      <vt:lpstr>Cardiac Arrest</vt:lpstr>
      <vt:lpstr>Bleeding</vt:lpstr>
      <vt:lpstr>Scenario 1 </vt:lpstr>
      <vt:lpstr>Fire</vt:lpstr>
      <vt:lpstr>Scenario 2 </vt:lpstr>
      <vt:lpstr>To Consider 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2017-01-05T19:40:10Z</dcterms:created>
  <dcterms:modified xsi:type="dcterms:W3CDTF">2017-08-24T02:01:17Z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